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6" r:id="rId4"/>
    <p:sldId id="261" r:id="rId5"/>
  </p:sldIdLst>
  <p:sldSz cx="12192000" cy="6858000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E65D3D-663D-F607-7465-CC8C70BF93E5}" name="上善 大地" initials="上善" userId="S::jozen.daichi@c4.kansai-td.co.jp::68f278a2-77ba-479f-9292-017796b7cb1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1AD49"/>
    <a:srgbClr val="6FAC46"/>
    <a:srgbClr val="FFFFEB"/>
    <a:srgbClr val="FFFFCC"/>
    <a:srgbClr val="FEE8FA"/>
    <a:srgbClr val="F7FFF7"/>
    <a:srgbClr val="EBFFEB"/>
    <a:srgbClr val="CCFFCC"/>
    <a:srgbClr val="FF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 snapToGrid="0">
      <p:cViewPr>
        <p:scale>
          <a:sx n="58" d="100"/>
          <a:sy n="58" d="100"/>
        </p:scale>
        <p:origin x="28" y="6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1916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7CF71B41-C6EA-4451-BDAA-FDBA1009B8A0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1EE134F1-C286-4E5D-B5E2-BBF6EA4D0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1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B169F8C-0DEF-4029-8ACF-0EB96B39180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9506A589-3DB0-4AA5-9AD0-5676E3786F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27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50504" y="172815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D1C0-8D95-477C-855B-DCEA49771B38}" type="datetime1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1CCEBE-5C35-8B45-1B4E-50180C93ABD9}"/>
              </a:ext>
            </a:extLst>
          </p:cNvPr>
          <p:cNvSpPr/>
          <p:nvPr userDrawn="1"/>
        </p:nvSpPr>
        <p:spPr>
          <a:xfrm>
            <a:off x="0" y="0"/>
            <a:ext cx="12192000" cy="479101"/>
          </a:xfrm>
          <a:prstGeom prst="rect">
            <a:avLst/>
          </a:prstGeom>
          <a:solidFill>
            <a:srgbClr val="41A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CIGRE SC B5 2025 Osaka Colloquium July 3-4</a:t>
            </a:r>
            <a:endParaRPr kumimoji="1" lang="ja-JP" altLang="en-US" sz="20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図 7" descr="テキスト&#10;&#10;自動的に生成された説明">
            <a:extLst>
              <a:ext uri="{FF2B5EF4-FFF2-40B4-BE49-F238E27FC236}">
                <a16:creationId xmlns:a16="http://schemas.microsoft.com/office/drawing/2014/main" id="{FC9FBE49-74D0-75D2-1CCC-FA6ED30AE0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600" y="5468400"/>
            <a:ext cx="2323064" cy="11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91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83" y="180909"/>
            <a:ext cx="11211339" cy="602284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583" y="1151628"/>
            <a:ext cx="11211339" cy="5020504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n"/>
              <a:defRPr/>
            </a:lvl1pPr>
            <a:lvl2pPr marL="685800" indent="-228600">
              <a:buFont typeface="Wingdings" panose="05000000000000000000" pitchFamily="2" charset="2"/>
              <a:buChar char="l"/>
              <a:defRPr/>
            </a:lvl2pPr>
            <a:lvl3pPr marL="1143000" indent="-228600"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918162" y="6487518"/>
            <a:ext cx="4114800" cy="365125"/>
          </a:xfrm>
        </p:spPr>
        <p:txBody>
          <a:bodyPr/>
          <a:lstStyle/>
          <a:p>
            <a:endParaRPr kumimoji="1"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967410"/>
            <a:ext cx="12192000" cy="0"/>
          </a:xfrm>
          <a:prstGeom prst="line">
            <a:avLst/>
          </a:prstGeom>
          <a:ln w="38100">
            <a:solidFill>
              <a:srgbClr val="41AD4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 userDrawn="1"/>
        </p:nvSpPr>
        <p:spPr>
          <a:xfrm>
            <a:off x="8139931" y="6574887"/>
            <a:ext cx="3234475" cy="245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en-US" altLang="ja-JP" sz="1400" dirty="0">
                <a:solidFill>
                  <a:schemeClr val="bg1"/>
                </a:solidFill>
                <a:latin typeface="Arial Black" panose="020B0A04020102020204" pitchFamily="34" charset="0"/>
              </a:rPr>
              <a:t>CIGRE 2022KYOTO Symposium</a:t>
            </a:r>
          </a:p>
        </p:txBody>
      </p:sp>
      <p:pic>
        <p:nvPicPr>
          <p:cNvPr id="11" name="図 10" descr="テキスト&#10;&#10;自動的に生成された説明">
            <a:extLst>
              <a:ext uri="{FF2B5EF4-FFF2-40B4-BE49-F238E27FC236}">
                <a16:creationId xmlns:a16="http://schemas.microsoft.com/office/drawing/2014/main" id="{DE54B055-5051-DC7F-B364-601E27E232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000" y="43200"/>
            <a:ext cx="1651335" cy="849600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A213C38-2C40-7677-178C-978E4F488130}"/>
              </a:ext>
            </a:extLst>
          </p:cNvPr>
          <p:cNvSpPr/>
          <p:nvPr userDrawn="1"/>
        </p:nvSpPr>
        <p:spPr>
          <a:xfrm>
            <a:off x="11374406" y="6378899"/>
            <a:ext cx="817594" cy="479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fld id="{F51D63B1-B313-473D-9797-51F7DACB64D6}" type="slidenum">
              <a:rPr kumimoji="1" lang="ja-JP" altLang="en-US" sz="1800" b="1" kern="1200" smtClean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1" lang="ja-JP" altLang="en-US" sz="1800" b="1" kern="12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ja-JP" alt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　　　　</a:t>
            </a:r>
            <a:r>
              <a:rPr kumimoji="1" lang="en-US" altLang="ja-JP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ja-JP" altLang="en-US" sz="1800" b="1" kern="12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kumimoji="1" lang="en-US" altLang="ja-JP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endParaRPr kumimoji="1" lang="ja-JP" altLang="en-US" sz="1800" b="1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正方形/長方形 14">
            <a:extLst>
              <a:ext uri="{FF2B5EF4-FFF2-40B4-BE49-F238E27FC236}">
                <a16:creationId xmlns:a16="http://schemas.microsoft.com/office/drawing/2014/main" id="{6DF99FF8-811D-9BA1-6F3D-FF0DCB615E26}"/>
              </a:ext>
            </a:extLst>
          </p:cNvPr>
          <p:cNvSpPr/>
          <p:nvPr userDrawn="1"/>
        </p:nvSpPr>
        <p:spPr>
          <a:xfrm>
            <a:off x="503583" y="6356349"/>
            <a:ext cx="4915084" cy="479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NZ" altLang="ja-JP" sz="1800" b="0" dirty="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CIGRE SC B5 2025 Osaka Colloquium</a:t>
            </a:r>
            <a:endParaRPr kumimoji="1" lang="ja-JP" altLang="en-US" sz="1800" b="0" dirty="0">
              <a:solidFill>
                <a:schemeClr val="bg1">
                  <a:lumMod val="6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4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CBA9C7E6-4A11-40E8-AC74-1089FEB8B8CE}" type="datetime1">
              <a:rPr lang="ja-JP" altLang="en-US" smtClean="0"/>
              <a:t>2025/4/25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F51D63B1-B313-473D-9797-51F7DACB64D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867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Gallery_of_sovereign_state_flag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gre2025osaka.jp/gdm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>
            <a:extLst>
              <a:ext uri="{FF2B5EF4-FFF2-40B4-BE49-F238E27FC236}">
                <a16:creationId xmlns:a16="http://schemas.microsoft.com/office/drawing/2014/main" id="{16472231-B646-1126-3AB6-01CABC21CF04}"/>
              </a:ext>
            </a:extLst>
          </p:cNvPr>
          <p:cNvSpPr txBox="1"/>
          <p:nvPr/>
        </p:nvSpPr>
        <p:spPr>
          <a:xfrm>
            <a:off x="2055953" y="3904350"/>
            <a:ext cx="8080093" cy="6098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          Title of your Contribution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41C0BAA-7CC9-9CD2-3E51-14AF94273562}"/>
              </a:ext>
            </a:extLst>
          </p:cNvPr>
          <p:cNvSpPr txBox="1"/>
          <p:nvPr/>
        </p:nvSpPr>
        <p:spPr>
          <a:xfrm>
            <a:off x="2274560" y="832833"/>
            <a:ext cx="7408399" cy="1815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2800">
                <a:solidFill>
                  <a:srgbClr val="8ADA7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FR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PS</a:t>
            </a:r>
            <a:r>
              <a:rPr lang="fr-FR" dirty="0" err="1">
                <a:solidFill>
                  <a:srgbClr val="FF0000"/>
                </a:solidFill>
              </a:rPr>
              <a:t>y</a:t>
            </a:r>
            <a:r>
              <a:rPr lang="fr-FR" dirty="0">
                <a:solidFill>
                  <a:srgbClr val="FF0000"/>
                </a:solidFill>
              </a:rPr>
              <a:t> – </a:t>
            </a:r>
            <a:r>
              <a:rPr lang="fr-FR" dirty="0" err="1">
                <a:solidFill>
                  <a:srgbClr val="FF0000"/>
                </a:solidFill>
              </a:rPr>
              <a:t>Qy.xx</a:t>
            </a:r>
            <a:r>
              <a:rPr lang="fr-FR" dirty="0">
                <a:solidFill>
                  <a:srgbClr val="FF0000"/>
                </a:solidFill>
              </a:rPr>
              <a:t> - </a:t>
            </a:r>
            <a:r>
              <a:rPr dirty="0">
                <a:solidFill>
                  <a:schemeClr val="tx1">
                    <a:lumMod val="95000"/>
                    <a:lumOff val="5000"/>
                  </a:schemeClr>
                </a:solidFill>
              </a:rPr>
              <a:t> question </a:t>
            </a:r>
            <a:r>
              <a:rPr dirty="0">
                <a:solidFill>
                  <a:srgbClr val="000000"/>
                </a:solidFill>
              </a:rPr>
              <a:t>wording</a:t>
            </a:r>
            <a:r>
              <a:rPr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 sz="2800">
                <a:solidFill>
                  <a:srgbClr val="8ADA7C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 sz="2800">
                <a:solidFill>
                  <a:srgbClr val="8ADA7C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defRPr sz="2800">
                <a:solidFill>
                  <a:srgbClr val="8ADA7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Speaker Name and Country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DA6D3D08-E5AD-F362-6A6B-2375BD06A86D}"/>
              </a:ext>
            </a:extLst>
          </p:cNvPr>
          <p:cNvSpPr txBox="1"/>
          <p:nvPr/>
        </p:nvSpPr>
        <p:spPr>
          <a:xfrm>
            <a:off x="478608" y="5284210"/>
            <a:ext cx="3567588" cy="1384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Logo of your Company </a:t>
            </a:r>
            <a:r>
              <a:rPr b="1" dirty="0"/>
              <a:t>on first slide only</a:t>
            </a:r>
          </a:p>
        </p:txBody>
      </p:sp>
      <p:sp>
        <p:nvSpPr>
          <p:cNvPr id="3" name="Titre 8">
            <a:extLst>
              <a:ext uri="{FF2B5EF4-FFF2-40B4-BE49-F238E27FC236}">
                <a16:creationId xmlns:a16="http://schemas.microsoft.com/office/drawing/2014/main" id="{90FF72CE-5625-1337-5D36-4ECFBAF2576B}"/>
              </a:ext>
            </a:extLst>
          </p:cNvPr>
          <p:cNvSpPr txBox="1">
            <a:spLocks/>
          </p:cNvSpPr>
          <p:nvPr/>
        </p:nvSpPr>
        <p:spPr>
          <a:xfrm>
            <a:off x="4088090" y="5371902"/>
            <a:ext cx="4015818" cy="13849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US" sz="4500" dirty="0">
                <a:latin typeface="+mj-lt"/>
              </a:rPr>
            </a:br>
            <a:r>
              <a:rPr lang="nb-NO" sz="4500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Insert Country Flag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b-NO" sz="4500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(Delete if not required)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NZ" sz="4500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For flag see </a:t>
            </a:r>
            <a:r>
              <a:rPr lang="en-NZ" sz="4500" i="1" dirty="0">
                <a:solidFill>
                  <a:schemeClr val="accent1"/>
                </a:solidFill>
                <a:latin typeface="+mj-lt"/>
                <a:ea typeface="+mj-ea"/>
                <a:cs typeface="+mj-cs"/>
                <a:hlinkClick r:id="rId2"/>
              </a:rPr>
              <a:t>https://en.wikipedia.org/wiki/Gallery_of_sovereign_state_flags</a:t>
            </a:r>
            <a:r>
              <a:rPr lang="en-NZ" sz="4500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NZ" sz="4500" i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(select  PNG format, 200px).</a:t>
            </a:r>
            <a:endParaRPr lang="nb-NO" sz="4500" i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6287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907A43-29AA-841F-3D54-E2EB0A71543C}"/>
              </a:ext>
            </a:extLst>
          </p:cNvPr>
          <p:cNvSpPr txBox="1"/>
          <p:nvPr/>
        </p:nvSpPr>
        <p:spPr>
          <a:xfrm>
            <a:off x="158750" y="464234"/>
            <a:ext cx="76898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Template for Contribution during Group Discussion Meetings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E742365-765D-C4CF-7062-3C8DA9411094}"/>
              </a:ext>
            </a:extLst>
          </p:cNvPr>
          <p:cNvSpPr txBox="1">
            <a:spLocks/>
          </p:cNvSpPr>
          <p:nvPr/>
        </p:nvSpPr>
        <p:spPr>
          <a:xfrm>
            <a:off x="770467" y="1207654"/>
            <a:ext cx="10515600" cy="4692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marL="4572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AutoNum type="arabicPeriod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6858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o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5654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30226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4798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39370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i="1">
                <a:solidFill>
                  <a:srgbClr val="008000"/>
                </a:solidFill>
              </a:defRPr>
            </a:pPr>
            <a:r>
              <a:rPr kumimoji="0" lang="en-US" sz="2200" b="0" i="1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Please use this template to prepare your contribution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  <a:tabLst/>
              <a:defRPr>
                <a:solidFill>
                  <a:srgbClr val="000000"/>
                </a:solidFill>
              </a:defRPr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Fill in Slide 1</a:t>
            </a:r>
          </a:p>
          <a:p>
            <a:pPr marL="5334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Type in the title of your presentation</a:t>
            </a:r>
          </a:p>
          <a:p>
            <a:pPr marL="5334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Specify the number of the preferential subject, number and wording of the question as mentioned in the Special Report. Type in the name of the main speaker and country</a:t>
            </a:r>
          </a:p>
          <a:p>
            <a:pPr marL="5334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 logo of the company or affiliation may be added </a:t>
            </a:r>
            <a:r>
              <a:rPr kumimoji="0" lang="en-US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but on first page only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</a:p>
          <a:p>
            <a:pPr marL="0" marR="0" lvl="1" indent="1905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+mj-lt"/>
              <a:buAutoNum type="alphaUcPeriod"/>
              <a:tabLst/>
              <a:defRPr>
                <a:solidFill>
                  <a:srgbClr val="000000"/>
                </a:solidFill>
              </a:defRPr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Save the file with a new name, according to the following syntax: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pPr>
            <a:r>
              <a:rPr kumimoji="0" lang="en-N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B5_PS1_Q1.01_NAME_FR_2025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.pptx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(number of the preferential subject, question number as specified in the special report, name of the main speaker, their 2 digit country code and year)</a:t>
            </a:r>
          </a:p>
          <a:p>
            <a:pPr marL="342900" marR="0" lvl="1" indent="-3429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Delete slides 2 &amp; 3 of guidelines, and complete the slideshow. </a:t>
            </a:r>
          </a:p>
        </p:txBody>
      </p:sp>
    </p:spTree>
    <p:extLst>
      <p:ext uri="{BB962C8B-B14F-4D97-AF65-F5344CB8AC3E}">
        <p14:creationId xmlns:p14="http://schemas.microsoft.com/office/powerpoint/2010/main" val="825062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2A9307-F7D3-A67D-A111-629C02A7107E}"/>
              </a:ext>
            </a:extLst>
          </p:cNvPr>
          <p:cNvSpPr txBox="1">
            <a:spLocks/>
          </p:cNvSpPr>
          <p:nvPr/>
        </p:nvSpPr>
        <p:spPr>
          <a:xfrm>
            <a:off x="270120" y="1070928"/>
            <a:ext cx="10790382" cy="5664068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AutoNum type="arabicPeriod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6858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o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25654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30226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34798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3937000" marR="0" indent="-2794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hangingPunct="1">
              <a:spcBef>
                <a:spcPts val="500"/>
              </a:spcBef>
              <a:buClrTx/>
              <a:buNone/>
              <a:defRPr b="1">
                <a:solidFill>
                  <a:srgbClr val="008000"/>
                </a:solidFill>
              </a:defRPr>
            </a:pPr>
            <a:r>
              <a:rPr lang="en-GB" b="1" dirty="0">
                <a:solidFill>
                  <a:srgbClr val="008000"/>
                </a:solidFill>
              </a:rPr>
              <a:t>For further information see the Guide for Contributors </a:t>
            </a:r>
            <a:r>
              <a:rPr lang="en-GB" sz="2300" dirty="0">
                <a:solidFill>
                  <a:srgbClr val="000000"/>
                </a:solidFill>
              </a:rPr>
              <a:t>on Session </a:t>
            </a:r>
            <a:r>
              <a:rPr lang="en-GB" sz="23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website</a:t>
            </a:r>
            <a:r>
              <a:rPr lang="en-GB" sz="2300" dirty="0">
                <a:solidFill>
                  <a:srgbClr val="000000"/>
                </a:solidFill>
                <a:hlinkClick r:id="rId2"/>
              </a:rPr>
              <a:t> </a:t>
            </a:r>
            <a:r>
              <a:rPr lang="en-GB" sz="2300" dirty="0">
                <a:solidFill>
                  <a:srgbClr val="000000"/>
                </a:solidFill>
              </a:rPr>
              <a:t> - </a:t>
            </a:r>
            <a:r>
              <a:rPr lang="en-GB" sz="2000" i="1" dirty="0">
                <a:solidFill>
                  <a:srgbClr val="0070C0"/>
                </a:solidFill>
              </a:rPr>
              <a:t>Group Discussion Meetings in the side menu bar</a:t>
            </a:r>
            <a:endParaRPr lang="en-GB" sz="1800" b="1" dirty="0">
              <a:solidFill>
                <a:srgbClr val="008000"/>
              </a:solidFill>
            </a:endParaRPr>
          </a:p>
          <a:p>
            <a:pPr marL="0" indent="0" hangingPunct="1">
              <a:spcBef>
                <a:spcPts val="400"/>
              </a:spcBef>
              <a:buSzTx/>
              <a:buFontTx/>
              <a:buNone/>
              <a:defRPr sz="1800" b="1" i="1">
                <a:solidFill>
                  <a:srgbClr val="0070C0"/>
                </a:solidFill>
              </a:defRPr>
            </a:pPr>
            <a:endParaRPr lang="en-GB" sz="1800" b="1" i="1" dirty="0">
              <a:solidFill>
                <a:srgbClr val="0070C0"/>
              </a:solidFill>
            </a:endParaRPr>
          </a:p>
          <a:p>
            <a:pPr lvl="1" hangingPunct="1">
              <a:spcBef>
                <a:spcPts val="4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GB" sz="2000" dirty="0">
                <a:solidFill>
                  <a:srgbClr val="000000"/>
                </a:solidFill>
              </a:rPr>
              <a:t>A contribution should answer only one question from the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00FF"/>
                  </a:solidFill>
                </a:uFill>
              </a:rPr>
              <a:t>Special Reports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– but you may propose several contributions.</a:t>
            </a:r>
          </a:p>
          <a:p>
            <a:pPr lvl="1" hangingPunct="1">
              <a:spcBef>
                <a:spcPts val="4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endParaRPr lang="en-GB" sz="2400" dirty="0">
              <a:solidFill>
                <a:srgbClr val="000000"/>
              </a:solidFill>
            </a:endParaRPr>
          </a:p>
          <a:p>
            <a:pPr lvl="1" hangingPunct="1">
              <a:spcBef>
                <a:spcPts val="4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GB" sz="2000" dirty="0">
                <a:solidFill>
                  <a:srgbClr val="000000"/>
                </a:solidFill>
              </a:rPr>
              <a:t>Time will be limited to about 2-4 minutes per contribution so 3 slides is a good target.</a:t>
            </a:r>
            <a:endParaRPr lang="en-GB" sz="2400" dirty="0">
              <a:solidFill>
                <a:srgbClr val="000000"/>
              </a:solidFill>
            </a:endParaRPr>
          </a:p>
          <a:p>
            <a:pPr lvl="1" hangingPunct="1">
              <a:lnSpc>
                <a:spcPct val="81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GB" sz="2000" dirty="0">
                <a:solidFill>
                  <a:srgbClr val="000000"/>
                </a:solidFill>
              </a:rPr>
              <a:t>Each contribution is </a:t>
            </a:r>
            <a:r>
              <a:rPr lang="en-GB" sz="2000" b="1" dirty="0">
                <a:solidFill>
                  <a:srgbClr val="000000"/>
                </a:solidFill>
              </a:rPr>
              <a:t>a visual support </a:t>
            </a:r>
            <a:r>
              <a:rPr lang="en-GB" sz="2000" dirty="0">
                <a:solidFill>
                  <a:srgbClr val="000000"/>
                </a:solidFill>
              </a:rPr>
              <a:t>– a </a:t>
            </a:r>
            <a:r>
              <a:rPr lang="en-GB" sz="2000" dirty="0" err="1">
                <a:solidFill>
                  <a:srgbClr val="000000"/>
                </a:solidFill>
              </a:rPr>
              <a:t>pptx</a:t>
            </a:r>
            <a:r>
              <a:rPr lang="en-GB" sz="2000" dirty="0">
                <a:solidFill>
                  <a:srgbClr val="000000"/>
                </a:solidFill>
              </a:rPr>
              <a:t> file to be presented during the Session </a:t>
            </a:r>
            <a:r>
              <a:rPr lang="en-GB" sz="2000" b="1" dirty="0">
                <a:solidFill>
                  <a:srgbClr val="000000"/>
                </a:solidFill>
              </a:rPr>
              <a:t>and a text version </a:t>
            </a:r>
            <a:r>
              <a:rPr lang="en-GB" sz="2000" dirty="0">
                <a:solidFill>
                  <a:srgbClr val="7F7F7F"/>
                </a:solidFill>
              </a:rPr>
              <a:t>(</a:t>
            </a:r>
            <a:r>
              <a:rPr lang="en-GB" sz="2000" dirty="0">
                <a:solidFill>
                  <a:srgbClr val="000000"/>
                </a:solidFill>
              </a:rPr>
              <a:t>PDF format 1000 words maximum). Both will be included in the Session proceedings.</a:t>
            </a:r>
          </a:p>
          <a:p>
            <a:pPr marL="914400" lvl="1" indent="-457200" hangingPunct="1">
              <a:lnSpc>
                <a:spcPct val="81000"/>
              </a:lnSpc>
              <a:spcBef>
                <a:spcPts val="400"/>
              </a:spcBef>
              <a:buFont typeface="+mj-lt"/>
              <a:buAutoNum type="arabicPeriod"/>
              <a:defRPr sz="2000">
                <a:solidFill>
                  <a:srgbClr val="000000"/>
                </a:solidFill>
              </a:defRPr>
            </a:pPr>
            <a:endParaRPr lang="en-GB" sz="2400" dirty="0">
              <a:solidFill>
                <a:srgbClr val="000000"/>
              </a:solidFill>
            </a:endParaRPr>
          </a:p>
          <a:p>
            <a:pPr lvl="1" hangingPunct="1">
              <a:lnSpc>
                <a:spcPct val="81000"/>
              </a:lnSpc>
              <a:spcBef>
                <a:spcPts val="4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GB" sz="2000" dirty="0">
                <a:solidFill>
                  <a:schemeClr val="tx1"/>
                </a:solidFill>
              </a:rPr>
              <a:t>Files must be uploaded in advance on your account on the Registrations Portal </a:t>
            </a:r>
            <a:r>
              <a:rPr lang="en-GB" sz="2000" b="1" dirty="0">
                <a:solidFill>
                  <a:schemeClr val="accent6"/>
                </a:solidFill>
              </a:rPr>
              <a:t>by 15th </a:t>
            </a:r>
            <a:r>
              <a:rPr lang="en-US" altLang="ja-JP" sz="2000" b="1" dirty="0">
                <a:solidFill>
                  <a:schemeClr val="accent6"/>
                </a:solidFill>
              </a:rPr>
              <a:t>June</a:t>
            </a:r>
            <a:r>
              <a:rPr lang="en-GB" sz="2000" b="1" dirty="0">
                <a:solidFill>
                  <a:schemeClr val="accent6"/>
                </a:solidFill>
              </a:rPr>
              <a:t> at the latest. </a:t>
            </a:r>
          </a:p>
          <a:p>
            <a:pPr lvl="1" hangingPunct="1">
              <a:lnSpc>
                <a:spcPct val="81000"/>
              </a:lnSpc>
              <a:spcBef>
                <a:spcPts val="4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NZ" sz="2000" dirty="0">
                <a:solidFill>
                  <a:schemeClr val="tx1"/>
                </a:solidFill>
              </a:rPr>
              <a:t>The Study Committee Chair and the Special Reporters will carefully examine all the proposals. Contributors will be notified by email after the review of the decision. </a:t>
            </a:r>
          </a:p>
          <a:p>
            <a:pPr lvl="1" hangingPunct="1">
              <a:lnSpc>
                <a:spcPct val="81000"/>
              </a:lnSpc>
              <a:spcBef>
                <a:spcPts val="400"/>
              </a:spcBef>
              <a:buClrTx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</a:defRPr>
            </a:pPr>
            <a:r>
              <a:rPr lang="en-NZ" sz="2000" dirty="0">
                <a:solidFill>
                  <a:schemeClr val="tx1"/>
                </a:solidFill>
              </a:rPr>
              <a:t>They can be asked to upload a revised version of the contribution.</a:t>
            </a:r>
            <a:endParaRPr lang="en-GB" sz="2000" b="1" dirty="0">
              <a:solidFill>
                <a:srgbClr val="008000"/>
              </a:solidFill>
            </a:endParaRPr>
          </a:p>
          <a:p>
            <a:pPr marL="0" lvl="1" indent="457200" algn="ctr" hangingPunct="1">
              <a:lnSpc>
                <a:spcPct val="81000"/>
              </a:lnSpc>
              <a:spcBef>
                <a:spcPts val="400"/>
              </a:spcBef>
              <a:buSzTx/>
              <a:buFontTx/>
              <a:buNone/>
              <a:defRPr sz="2000">
                <a:solidFill>
                  <a:srgbClr val="008000"/>
                </a:solidFill>
              </a:defRPr>
            </a:pPr>
            <a:r>
              <a:rPr lang="en-GB" sz="2000" b="1" dirty="0">
                <a:solidFill>
                  <a:srgbClr val="008000"/>
                </a:solidFill>
              </a:rPr>
              <a:t>Thank you for your attention !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907A43-29AA-841F-3D54-E2EB0A71543C}"/>
              </a:ext>
            </a:extLst>
          </p:cNvPr>
          <p:cNvSpPr txBox="1"/>
          <p:nvPr/>
        </p:nvSpPr>
        <p:spPr>
          <a:xfrm>
            <a:off x="158750" y="464234"/>
            <a:ext cx="76898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Template for Contribution during Group Discussion Meetings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827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093" y="337454"/>
            <a:ext cx="11335872" cy="629957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093" y="1151628"/>
            <a:ext cx="11335872" cy="50205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413856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C30FE2B-DC56-4CDA-89EB-9FAC90A014AE}" vid="{B9B61D95-AF29-4E88-A90D-C33FF599902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2297</TotalTime>
  <Words>379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明朝</vt:lpstr>
      <vt:lpstr>游ゴシック</vt:lpstr>
      <vt:lpstr>Arial</vt:lpstr>
      <vt:lpstr>Arial Black</vt:lpstr>
      <vt:lpstr>Tahoma</vt:lpstr>
      <vt:lpstr>Wingdings</vt:lpstr>
      <vt:lpstr>Office テーマ</vt:lpstr>
      <vt:lpstr>PowerPoint Presentation</vt:lpstr>
      <vt:lpstr>PowerPoint Presentation</vt:lpstr>
      <vt:lpstr>PowerPoint Presentation</vt:lpstr>
      <vt:lpstr>Title</vt:lpstr>
    </vt:vector>
  </TitlesOfParts>
  <Company>東北電力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WING</dc:creator>
  <cp:lastModifiedBy>Peter Bishop</cp:lastModifiedBy>
  <cp:revision>72</cp:revision>
  <cp:lastPrinted>2021-12-16T08:07:27Z</cp:lastPrinted>
  <dcterms:created xsi:type="dcterms:W3CDTF">2021-12-16T07:36:20Z</dcterms:created>
  <dcterms:modified xsi:type="dcterms:W3CDTF">2025-04-24T19:12:18Z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504e64-2eb9-4143-98d1-ab3085e5d939_Enabled">
    <vt:lpwstr>true</vt:lpwstr>
  </property>
  <property fmtid="{D5CDD505-2E9C-101B-9397-08002B2CF9AE}" pid="3" name="MSIP_Label_ec504e64-2eb9-4143-98d1-ab3085e5d939_SetDate">
    <vt:lpwstr>2025-04-24T18:31:54Z</vt:lpwstr>
  </property>
  <property fmtid="{D5CDD505-2E9C-101B-9397-08002B2CF9AE}" pid="4" name="MSIP_Label_ec504e64-2eb9-4143-98d1-ab3085e5d939_Method">
    <vt:lpwstr>Standard</vt:lpwstr>
  </property>
  <property fmtid="{D5CDD505-2E9C-101B-9397-08002B2CF9AE}" pid="5" name="MSIP_Label_ec504e64-2eb9-4143-98d1-ab3085e5d939_Name">
    <vt:lpwstr>ec504e64-2eb9-4143-98d1-ab3085e5d939</vt:lpwstr>
  </property>
  <property fmtid="{D5CDD505-2E9C-101B-9397-08002B2CF9AE}" pid="6" name="MSIP_Label_ec504e64-2eb9-4143-98d1-ab3085e5d939_SiteId">
    <vt:lpwstr>cb644580-6519-46f6-a00f-5bac4352068f</vt:lpwstr>
  </property>
  <property fmtid="{D5CDD505-2E9C-101B-9397-08002B2CF9AE}" pid="7" name="MSIP_Label_ec504e64-2eb9-4143-98d1-ab3085e5d939_ActionId">
    <vt:lpwstr>371c3f32-d1f9-4eed-a8c7-54b36e3c618f</vt:lpwstr>
  </property>
  <property fmtid="{D5CDD505-2E9C-101B-9397-08002B2CF9AE}" pid="8" name="MSIP_Label_ec504e64-2eb9-4143-98d1-ab3085e5d939_ContentBits">
    <vt:lpwstr>0</vt:lpwstr>
  </property>
  <property fmtid="{D5CDD505-2E9C-101B-9397-08002B2CF9AE}" pid="9" name="MSIP_Label_ec504e64-2eb9-4143-98d1-ab3085e5d939_Tag">
    <vt:lpwstr>10, 3, 0, 1</vt:lpwstr>
  </property>
</Properties>
</file>